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78" r:id="rId10"/>
    <p:sldId id="274" r:id="rId11"/>
    <p:sldId id="273" r:id="rId12"/>
    <p:sldId id="275" r:id="rId13"/>
    <p:sldId id="272" r:id="rId14"/>
    <p:sldId id="276" r:id="rId15"/>
    <p:sldId id="277" r:id="rId16"/>
    <p:sldId id="259" r:id="rId17"/>
    <p:sldId id="263" r:id="rId18"/>
    <p:sldId id="265" r:id="rId19"/>
    <p:sldId id="266" r:id="rId20"/>
    <p:sldId id="264" r:id="rId21"/>
    <p:sldId id="284" r:id="rId22"/>
    <p:sldId id="285" r:id="rId23"/>
    <p:sldId id="262" r:id="rId24"/>
    <p:sldId id="279" r:id="rId25"/>
    <p:sldId id="280" r:id="rId26"/>
    <p:sldId id="281" r:id="rId27"/>
    <p:sldId id="282" r:id="rId28"/>
    <p:sldId id="287" r:id="rId29"/>
    <p:sldId id="288" r:id="rId30"/>
    <p:sldId id="289" r:id="rId31"/>
    <p:sldId id="290" r:id="rId32"/>
    <p:sldId id="291" r:id="rId33"/>
    <p:sldId id="283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337A-47E1-4316-BB04-8946302D42F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0540-743E-4A4A-8701-59B9D34BE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792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337A-47E1-4316-BB04-8946302D42F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0540-743E-4A4A-8701-59B9D34BE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490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337A-47E1-4316-BB04-8946302D42F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0540-743E-4A4A-8701-59B9D34BE0F1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7490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337A-47E1-4316-BB04-8946302D42F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0540-743E-4A4A-8701-59B9D34BE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9882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337A-47E1-4316-BB04-8946302D42F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0540-743E-4A4A-8701-59B9D34BE0F1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1160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337A-47E1-4316-BB04-8946302D42F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0540-743E-4A4A-8701-59B9D34BE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3400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337A-47E1-4316-BB04-8946302D42F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0540-743E-4A4A-8701-59B9D34BE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706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337A-47E1-4316-BB04-8946302D42F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0540-743E-4A4A-8701-59B9D34BE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63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337A-47E1-4316-BB04-8946302D42F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0540-743E-4A4A-8701-59B9D34BE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5541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337A-47E1-4316-BB04-8946302D42F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0540-743E-4A4A-8701-59B9D34BE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61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337A-47E1-4316-BB04-8946302D42F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0540-743E-4A4A-8701-59B9D34BE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716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337A-47E1-4316-BB04-8946302D42F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0540-743E-4A4A-8701-59B9D34BE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643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337A-47E1-4316-BB04-8946302D42F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0540-743E-4A4A-8701-59B9D34BE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171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337A-47E1-4316-BB04-8946302D42F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0540-743E-4A4A-8701-59B9D34BE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238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337A-47E1-4316-BB04-8946302D42F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0540-743E-4A4A-8701-59B9D34BE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17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0540-743E-4A4A-8701-59B9D34BE0F1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337A-47E1-4316-BB04-8946302D42FA}" type="datetimeFigureOut">
              <a:rPr lang="ru-RU" smtClean="0"/>
              <a:t>05.11.2019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066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D337A-47E1-4316-BB04-8946302D42FA}" type="datetimeFigureOut">
              <a:rPr lang="ru-RU" smtClean="0"/>
              <a:t>05.11.2019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2C40540-743E-4A4A-8701-59B9D34BE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715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orldskills2019.com/r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a-odezhda.ru/encyclopedia/karbon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23405" y="469220"/>
            <a:ext cx="10964092" cy="5226186"/>
          </a:xfrm>
        </p:spPr>
        <p:txBody>
          <a:bodyPr>
            <a:normAutofit/>
          </a:bodyPr>
          <a:lstStyle/>
          <a:p>
            <a:pPr algn="l"/>
            <a:r>
              <a:rPr lang="ru-RU" sz="4400" dirty="0" smtClean="0"/>
              <a:t>                    </a:t>
            </a:r>
            <a:br>
              <a:rPr lang="ru-RU" sz="4400" dirty="0" smtClean="0"/>
            </a:br>
            <a:r>
              <a:rPr lang="ru-RU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4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                         </a:t>
            </a:r>
            <a:r>
              <a:rPr lang="ru-RU" sz="4400" b="1" dirty="0" smtClean="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Современные         </a:t>
            </a:r>
            <a:br>
              <a:rPr lang="ru-RU" sz="4400" b="1" dirty="0" smtClean="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ru-RU" sz="4400" b="1" dirty="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4400" b="1" dirty="0" smtClean="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         перспективные композиционные  </a:t>
            </a:r>
            <a:br>
              <a:rPr lang="ru-RU" sz="4400" b="1" dirty="0" smtClean="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ru-RU" sz="4400" b="1" dirty="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4400" b="1" dirty="0" smtClean="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                          материалы </a:t>
            </a:r>
            <a:br>
              <a:rPr lang="ru-RU" sz="4400" b="1" dirty="0" smtClean="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ru-RU" sz="4400" b="1" dirty="0" smtClean="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                </a:t>
            </a:r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(назначение, характеристики)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940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13678" y="1065885"/>
            <a:ext cx="5409128" cy="5463704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Второе изделие – </a:t>
            </a:r>
            <a:r>
              <a:rPr lang="ru-RU" b="1" dirty="0" smtClean="0">
                <a:solidFill>
                  <a:srgbClr val="7030A0"/>
                </a:solidFill>
              </a:rPr>
              <a:t>Винт </a:t>
            </a:r>
            <a:r>
              <a:rPr lang="ru-RU" b="1" dirty="0" err="1" smtClean="0">
                <a:solidFill>
                  <a:srgbClr val="7030A0"/>
                </a:solidFill>
              </a:rPr>
              <a:t>квадрокоптера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 2016 год, Екатеринбург, 1 место</a:t>
            </a:r>
          </a:p>
          <a:p>
            <a:pPr marL="0" indent="0">
              <a:buNone/>
            </a:pPr>
            <a:r>
              <a:rPr lang="ru-RU" dirty="0" err="1" smtClean="0"/>
              <a:t>Препрег</a:t>
            </a:r>
            <a:r>
              <a:rPr lang="ru-RU" dirty="0" smtClean="0"/>
              <a:t> из </a:t>
            </a:r>
            <a:r>
              <a:rPr lang="ru-RU" dirty="0" err="1" smtClean="0"/>
              <a:t>углеткани</a:t>
            </a:r>
            <a:r>
              <a:rPr lang="ru-RU" dirty="0" smtClean="0"/>
              <a:t> и эпоксидного связующего. Метод изготовления – автоклавное формование.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561424" y="339144"/>
            <a:ext cx="11003804" cy="510862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74" y="850006"/>
            <a:ext cx="5463704" cy="546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4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02581" y="1011057"/>
            <a:ext cx="4188824" cy="4945605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Третье изделие – </a:t>
            </a:r>
            <a:r>
              <a:rPr lang="ru-RU" b="1" dirty="0" smtClean="0">
                <a:solidFill>
                  <a:srgbClr val="7030A0"/>
                </a:solidFill>
              </a:rPr>
              <a:t>Шлем </a:t>
            </a:r>
          </a:p>
          <a:p>
            <a:pPr marL="0" indent="0">
              <a:buNone/>
            </a:pPr>
            <a:r>
              <a:rPr lang="ru-RU" dirty="0" smtClean="0"/>
              <a:t>2017 год, Екатеринбург, 3 место</a:t>
            </a:r>
          </a:p>
          <a:p>
            <a:pPr marL="0" indent="0">
              <a:buNone/>
            </a:pPr>
            <a:r>
              <a:rPr lang="ru-RU" dirty="0"/>
              <a:t>Углепластик на эпоксидной смоле. Метод изготовления – вакуумная </a:t>
            </a:r>
            <a:r>
              <a:rPr lang="ru-RU" dirty="0" err="1"/>
              <a:t>инфузия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564122" y="287383"/>
            <a:ext cx="11148906" cy="304800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62" y="933450"/>
            <a:ext cx="5947955" cy="578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29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32022" y="889136"/>
            <a:ext cx="4807132" cy="4814977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Четвертое изделие – </a:t>
            </a:r>
            <a:r>
              <a:rPr lang="ru-RU" b="1" dirty="0" smtClean="0">
                <a:solidFill>
                  <a:srgbClr val="7030A0"/>
                </a:solidFill>
              </a:rPr>
              <a:t>Лук</a:t>
            </a:r>
          </a:p>
          <a:p>
            <a:pPr marL="0" indent="0">
              <a:buNone/>
            </a:pPr>
            <a:r>
              <a:rPr lang="ru-RU" dirty="0" smtClean="0"/>
              <a:t> 2017 год, Краснодар, 3 место</a:t>
            </a:r>
          </a:p>
          <a:p>
            <a:pPr marL="0" indent="0">
              <a:buNone/>
            </a:pPr>
            <a:r>
              <a:rPr lang="ru-RU" dirty="0"/>
              <a:t>Углепластик на эпоксидной смоле. Метод изготовления – вакуумная </a:t>
            </a:r>
            <a:r>
              <a:rPr lang="ru-RU" dirty="0" err="1"/>
              <a:t>инфузия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94453" y="269966"/>
            <a:ext cx="10896357" cy="322217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26" y="758507"/>
            <a:ext cx="5942632" cy="5942632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94453" y="257334"/>
            <a:ext cx="10896357" cy="322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smtClean="0"/>
              <a:t>Современные композиционные материалы</a:t>
            </a:r>
            <a:br>
              <a:rPr lang="ru-RU" sz="2400" smtClean="0"/>
            </a:b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84829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13120" y="844730"/>
            <a:ext cx="3988525" cy="4807131"/>
          </a:xfrm>
        </p:spPr>
        <p:txBody>
          <a:bodyPr>
            <a:normAutofit/>
          </a:bodyPr>
          <a:lstStyle/>
          <a:p>
            <a:r>
              <a:rPr lang="ru-RU" sz="1600" dirty="0" smtClean="0">
                <a:solidFill>
                  <a:schemeClr val="tx1"/>
                </a:solidFill>
              </a:rPr>
              <a:t>Пятое изделие – </a:t>
            </a:r>
            <a:r>
              <a:rPr lang="ru-RU" sz="1600" b="1" dirty="0" smtClean="0">
                <a:solidFill>
                  <a:schemeClr val="accent2">
                    <a:lumMod val="75000"/>
                  </a:schemeClr>
                </a:solidFill>
              </a:rPr>
              <a:t>Колесо велосипеда</a:t>
            </a:r>
            <a:r>
              <a:rPr lang="ru-RU" sz="1600" dirty="0" smtClean="0">
                <a:solidFill>
                  <a:schemeClr val="tx1"/>
                </a:solidFill>
              </a:rPr>
              <a:t/>
            </a:r>
            <a:br>
              <a:rPr lang="ru-RU" sz="1600" dirty="0" smtClean="0">
                <a:solidFill>
                  <a:schemeClr val="tx1"/>
                </a:solidFill>
              </a:rPr>
            </a:br>
            <a:r>
              <a:rPr lang="ru-RU" sz="1600" dirty="0" smtClean="0">
                <a:solidFill>
                  <a:schemeClr val="tx1"/>
                </a:solidFill>
              </a:rPr>
              <a:t>Екатеринбург, 2018 год, 1 место</a:t>
            </a:r>
            <a:br>
              <a:rPr lang="ru-RU" sz="1600" dirty="0" smtClean="0">
                <a:solidFill>
                  <a:schemeClr val="tx1"/>
                </a:solidFill>
              </a:rPr>
            </a:br>
            <a:r>
              <a:rPr lang="ru-RU" sz="1600" dirty="0">
                <a:solidFill>
                  <a:schemeClr val="tx1"/>
                </a:solidFill>
              </a:rPr>
              <a:t>Углепластик на эпоксидной смоле. Метод изготовления – вакуумная </a:t>
            </a:r>
            <a:r>
              <a:rPr lang="ru-RU" sz="1600" dirty="0" err="1" smtClean="0">
                <a:solidFill>
                  <a:schemeClr val="tx1"/>
                </a:solidFill>
              </a:rPr>
              <a:t>инфузия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r>
              <a:rPr lang="ru-RU" sz="1600" dirty="0"/>
              <a:t/>
            </a:r>
            <a:br>
              <a:rPr lang="ru-RU" sz="1600" dirty="0"/>
            </a:br>
            <a:endParaRPr lang="ru-RU" sz="1600" dirty="0">
              <a:solidFill>
                <a:schemeClr val="tx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18" y="776566"/>
            <a:ext cx="4561074" cy="6081434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564122" y="287383"/>
            <a:ext cx="11148906" cy="304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 smtClean="0"/>
              <a:t>Современные композиционные материалы</a:t>
            </a:r>
            <a:br>
              <a:rPr lang="ru-RU" sz="2400" dirty="0" smtClean="0"/>
            </a:b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55926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41622" y="931816"/>
            <a:ext cx="4014651" cy="109728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 smtClean="0"/>
              <a:t>Шестое изделие - </a:t>
            </a:r>
            <a:r>
              <a:rPr lang="ru-RU" b="1" dirty="0" smtClean="0">
                <a:solidFill>
                  <a:schemeClr val="accent2">
                    <a:lumMod val="75000"/>
                  </a:schemeClr>
                </a:solidFill>
              </a:rPr>
              <a:t>Дека самоката </a:t>
            </a:r>
            <a:r>
              <a:rPr lang="ru-RU" dirty="0" smtClean="0"/>
              <a:t>2019 год, Казань, 1 место</a:t>
            </a:r>
          </a:p>
          <a:p>
            <a:pPr marL="0" indent="0">
              <a:buNone/>
            </a:pPr>
            <a:r>
              <a:rPr lang="ru-RU" dirty="0"/>
              <a:t>Углепластик на эпоксидной смоле. Метод изготовления – вакуумная </a:t>
            </a:r>
            <a:r>
              <a:rPr lang="ru-RU" dirty="0" err="1"/>
              <a:t>инфузия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485746" y="330926"/>
            <a:ext cx="10878940" cy="365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 smtClean="0"/>
              <a:t>Современные композиционные материалы</a:t>
            </a:r>
            <a:br>
              <a:rPr lang="ru-RU" sz="2400" dirty="0" smtClean="0"/>
            </a:b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45" y="940525"/>
            <a:ext cx="7027819" cy="468521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564" y="2029097"/>
            <a:ext cx="3518264" cy="467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27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572830" y="278674"/>
            <a:ext cx="11157615" cy="3483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 smtClean="0"/>
              <a:t>Современные композиционные материалы</a:t>
            </a:r>
            <a:br>
              <a:rPr lang="ru-RU" sz="2400" dirty="0" smtClean="0"/>
            </a:br>
            <a:endParaRPr lang="ru-RU" sz="2400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6280514" y="857794"/>
            <a:ext cx="5498374" cy="1619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ru-RU" dirty="0" smtClean="0"/>
          </a:p>
          <a:p>
            <a:pPr marL="0" indent="0">
              <a:buFont typeface="Wingdings 3" charset="2"/>
              <a:buNone/>
            </a:pP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255734" y="714614"/>
            <a:ext cx="375176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К чемпионату </a:t>
            </a:r>
            <a:r>
              <a:rPr lang="ru-RU" dirty="0"/>
              <a:t>мира по профессиональному мастерству </a:t>
            </a:r>
            <a:r>
              <a:rPr lang="ru-RU" b="1" dirty="0" err="1">
                <a:solidFill>
                  <a:schemeClr val="accent4">
                    <a:lumMod val="75000"/>
                  </a:schemeClr>
                </a:solidFill>
                <a:hlinkClick r:id="rId2"/>
              </a:rPr>
              <a:t>WorldSkills</a:t>
            </a:r>
            <a:r>
              <a:rPr lang="ru-RU" b="1" dirty="0">
                <a:solidFill>
                  <a:schemeClr val="accent4">
                    <a:lumMod val="75000"/>
                  </a:schemeClr>
                </a:solidFill>
                <a:hlinkClick r:id="rId2"/>
              </a:rPr>
              <a:t> </a:t>
            </a:r>
            <a:r>
              <a:rPr lang="ru-RU" b="1" dirty="0" err="1">
                <a:solidFill>
                  <a:schemeClr val="accent4">
                    <a:lumMod val="75000"/>
                  </a:schemeClr>
                </a:solidFill>
                <a:hlinkClick r:id="rId2"/>
              </a:rPr>
              <a:t>Kazan</a:t>
            </a:r>
            <a:r>
              <a:rPr lang="ru-RU" b="1" dirty="0">
                <a:solidFill>
                  <a:schemeClr val="accent4">
                    <a:lumMod val="75000"/>
                  </a:schemeClr>
                </a:solidFill>
                <a:hlinkClick r:id="rId2"/>
              </a:rPr>
              <a:t> 2019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u-RU" dirty="0" smtClean="0"/>
              <a:t>команда АО Авангард шла 4 года</a:t>
            </a:r>
            <a:r>
              <a:rPr lang="ru-RU" dirty="0"/>
              <a:t>. </a:t>
            </a:r>
            <a:r>
              <a:rPr lang="ru-RU" dirty="0" smtClean="0"/>
              <a:t>Участникам предстояло </a:t>
            </a:r>
            <a:r>
              <a:rPr lang="ru-RU" dirty="0"/>
              <a:t>выступить в</a:t>
            </a:r>
            <a:r>
              <a:rPr lang="ru-RU" dirty="0" smtClean="0"/>
              <a:t> </a:t>
            </a:r>
            <a:r>
              <a:rPr lang="ru-RU" dirty="0"/>
              <a:t>56 </a:t>
            </a:r>
            <a:r>
              <a:rPr lang="ru-RU" dirty="0" smtClean="0"/>
              <a:t>компетенций </a:t>
            </a:r>
            <a:r>
              <a:rPr lang="ru-RU" dirty="0"/>
              <a:t>основного перечня </a:t>
            </a:r>
            <a:r>
              <a:rPr lang="ru-RU" b="1" dirty="0" err="1"/>
              <a:t>WorldSkills</a:t>
            </a:r>
            <a:r>
              <a:rPr lang="ru-RU" b="1" dirty="0"/>
              <a:t> </a:t>
            </a:r>
            <a:r>
              <a:rPr lang="ru-RU" b="1" dirty="0" err="1"/>
              <a:t>International</a:t>
            </a:r>
            <a:r>
              <a:rPr lang="ru-RU" dirty="0"/>
              <a:t> в сфере услуг, транспорта и логистики, промышленного производства, информационных технологий, искусства и дизайна, </a:t>
            </a:r>
            <a:r>
              <a:rPr lang="ru-RU" dirty="0" smtClean="0"/>
              <a:t>строительства. Наша команда выступала в привычной для себя компетенции «Технология композитов» и изготовила изделие – лыжи роллера методом </a:t>
            </a:r>
            <a:r>
              <a:rPr lang="ru-RU" dirty="0" err="1" smtClean="0"/>
              <a:t>инфузии</a:t>
            </a:r>
            <a:r>
              <a:rPr lang="ru-RU" dirty="0" smtClean="0"/>
              <a:t> из углепластика на основе эпоксидной смолы. На мировом чемпионате наша команда заняла 4 место!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055" y="1436295"/>
            <a:ext cx="3181271" cy="424169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90" y="783152"/>
            <a:ext cx="44577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23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302865" y="863012"/>
            <a:ext cx="7369386" cy="5145902"/>
          </a:xfrm>
        </p:spPr>
        <p:txBody>
          <a:bodyPr>
            <a:normAutofit fontScale="85000" lnSpcReduction="10000"/>
          </a:bodyPr>
          <a:lstStyle/>
          <a:p>
            <a:r>
              <a:rPr lang="ru-RU" b="1" dirty="0" err="1" smtClean="0">
                <a:solidFill>
                  <a:schemeClr val="accent2">
                    <a:lumMod val="75000"/>
                  </a:schemeClr>
                </a:solidFill>
              </a:rPr>
              <a:t>Базальтопластики</a:t>
            </a:r>
            <a:r>
              <a:rPr lang="ru-RU" dirty="0" smtClean="0"/>
              <a:t> – это композиционные материалы, в которых в качестве наполнителей используются рубленые базальтовые волокна, нити, жгуты, ткани, нетканые материалы. В качестве связующих используются те же связующие, что и в производстве  стеклопластиков. </a:t>
            </a:r>
            <a:r>
              <a:rPr lang="ru-RU" dirty="0" err="1" smtClean="0"/>
              <a:t>Базальтопластики</a:t>
            </a:r>
            <a:r>
              <a:rPr lang="ru-RU" dirty="0" smtClean="0"/>
              <a:t> во многом близки к стеклопластикам, однако более высокая стойкость базальтовых волокон к кислотам и щелочам по сравнению со стекловолокнами позволяет получать более </a:t>
            </a:r>
            <a:r>
              <a:rPr lang="ru-RU" dirty="0" err="1" smtClean="0"/>
              <a:t>химстойкие</a:t>
            </a:r>
            <a:r>
              <a:rPr lang="ru-RU" dirty="0" smtClean="0"/>
              <a:t> материалы. </a:t>
            </a:r>
          </a:p>
          <a:p>
            <a:r>
              <a:rPr lang="ru-RU" dirty="0" err="1" smtClean="0"/>
              <a:t>Базальтопластики</a:t>
            </a:r>
            <a:r>
              <a:rPr lang="ru-RU" dirty="0" smtClean="0"/>
              <a:t> являются высококачественными конструкционными материалами с высокими механическими свойствами, </a:t>
            </a:r>
            <a:r>
              <a:rPr lang="ru-RU" dirty="0" err="1" smtClean="0"/>
              <a:t>термо</a:t>
            </a:r>
            <a:r>
              <a:rPr lang="ru-RU" dirty="0" smtClean="0"/>
              <a:t>- и огнестойкостью и особенно высокой </a:t>
            </a:r>
            <a:r>
              <a:rPr lang="ru-RU" dirty="0" err="1" smtClean="0"/>
              <a:t>химстойкостью</a:t>
            </a:r>
            <a:r>
              <a:rPr lang="ru-RU" dirty="0"/>
              <a:t>. Он выдерживает длительное воздействие температуры до 700°С и кратковременное воздействие до 1000°С (стекловолокно теряет прочность при температуре выше 300°С). Фактический предел огнестойкости составляет не менее 151 мин</a:t>
            </a:r>
          </a:p>
          <a:p>
            <a:r>
              <a:rPr lang="ru-RU" dirty="0" smtClean="0"/>
              <a:t>Высокая </a:t>
            </a:r>
            <a:r>
              <a:rPr lang="ru-RU" dirty="0"/>
              <a:t>прочность базальтовых волокон приближается к прочности углеродного волокна. </a:t>
            </a:r>
            <a:r>
              <a:rPr lang="ru-RU" dirty="0" err="1"/>
              <a:t>Базальтопластиковые</a:t>
            </a:r>
            <a:r>
              <a:rPr lang="ru-RU" dirty="0"/>
              <a:t> изделия в 3 раза прочнее изделий из стали и при этом в 4 раза их легче. Долговечность, коррозионная, </a:t>
            </a:r>
            <a:r>
              <a:rPr lang="ru-RU" dirty="0" err="1"/>
              <a:t>щелче</a:t>
            </a:r>
            <a:r>
              <a:rPr lang="ru-RU" dirty="0"/>
              <a:t>- и </a:t>
            </a:r>
            <a:r>
              <a:rPr lang="ru-RU" dirty="0" err="1"/>
              <a:t>кислотостойкость</a:t>
            </a:r>
            <a:r>
              <a:rPr lang="ru-RU" dirty="0"/>
              <a:t>, стабильность состояния — вот следующие чрезвычайно важные свойства </a:t>
            </a:r>
            <a:r>
              <a:rPr lang="ru-RU" dirty="0" err="1"/>
              <a:t>базальтопластика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Изделия </a:t>
            </a:r>
            <a:r>
              <a:rPr lang="ru-RU" dirty="0"/>
              <a:t>из этого материала служат более 100 лет без потери </a:t>
            </a:r>
            <a:r>
              <a:rPr lang="ru-RU" dirty="0" smtClean="0"/>
              <a:t>качеств. </a:t>
            </a:r>
          </a:p>
          <a:p>
            <a:r>
              <a:rPr lang="ru-RU" dirty="0" smtClean="0"/>
              <a:t>Основной </a:t>
            </a:r>
            <a:r>
              <a:rPr lang="ru-RU" dirty="0"/>
              <a:t>метод переработки - прессование под </a:t>
            </a:r>
            <a:r>
              <a:rPr lang="ru-RU" dirty="0" smtClean="0"/>
              <a:t>давлением.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77334" y="296091"/>
            <a:ext cx="11192449" cy="348343"/>
          </a:xfrm>
        </p:spPr>
        <p:txBody>
          <a:bodyPr>
            <a:noAutofit/>
          </a:bodyPr>
          <a:lstStyle/>
          <a:p>
            <a:r>
              <a:rPr lang="ru-RU" sz="2400" b="1" dirty="0" smtClean="0">
                <a:solidFill>
                  <a:srgbClr val="FF0000"/>
                </a:solidFill>
              </a:rPr>
              <a:t>                 </a:t>
            </a:r>
            <a:endParaRPr lang="ru-RU" sz="24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77333" y="357051"/>
            <a:ext cx="11035695" cy="3396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 smtClean="0"/>
              <a:t>Современные композиционные материалы</a:t>
            </a:r>
            <a:br>
              <a:rPr lang="ru-RU" sz="2400" dirty="0" smtClean="0"/>
            </a:b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867" y="3686038"/>
            <a:ext cx="4349180" cy="289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27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599364" y="1536176"/>
            <a:ext cx="8627005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Уникальным преимуществом этого материала является то, что при достаточно небольшом весе (метр весит от 30 до 60 грамм) ,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кевлар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имеет очень высокую стойкость к различным воздействиям: он термостойкий и негорючий. Очень часто применяется в пошиве спецодежды и в создании средств защиты для повышения защитно-охранных свойств</a:t>
            </a:r>
            <a:r>
              <a:rPr kumimoji="0" lang="ru-RU" altLang="ru-RU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ru-RU" sz="1400" dirty="0" smtClean="0"/>
              <a:t>это </a:t>
            </a:r>
            <a:r>
              <a:rPr lang="ru-RU" sz="1400" dirty="0"/>
              <a:t>знаменитые кевларовые бронежилеты и </a:t>
            </a:r>
            <a:r>
              <a:rPr lang="ru-RU" sz="1400" dirty="0" smtClean="0"/>
              <a:t>каски).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Это также спецодежда, альпинистские веревки, шлемы, лыжи, рюкзаки и подобные им предметы.</a:t>
            </a:r>
            <a:r>
              <a:rPr lang="ru-RU" altLang="ru-RU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lang="ru-RU" altLang="ru-RU" sz="1400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1400" dirty="0" smtClean="0">
                <a:solidFill>
                  <a:schemeClr val="tx1"/>
                </a:solidFill>
                <a:latin typeface="Arial" panose="020B0604020202020204" pitchFamily="34" charset="0"/>
              </a:rPr>
              <a:t>Применение </a:t>
            </a:r>
            <a:r>
              <a:rPr lang="ru-RU" altLang="ru-RU" sz="1400" dirty="0">
                <a:solidFill>
                  <a:schemeClr val="tx1"/>
                </a:solidFill>
                <a:latin typeface="Arial" panose="020B0604020202020204" pitchFamily="34" charset="0"/>
              </a:rPr>
              <a:t>в обороне. Самый известный и популярный способ применения данного материала – это использование его при изготовлении бронежилетов. </a:t>
            </a:r>
            <a:r>
              <a:rPr lang="ru-RU" altLang="ru-RU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Кевлар</a:t>
            </a:r>
            <a:r>
              <a:rPr lang="ru-RU" altLang="ru-RU" sz="1400" dirty="0">
                <a:solidFill>
                  <a:schemeClr val="tx1"/>
                </a:solidFill>
                <a:latin typeface="Arial" panose="020B0604020202020204" pitchFamily="34" charset="0"/>
              </a:rPr>
              <a:t> начали использовать для этих целей еще в 70-х годах. Во время испытаний было установлено, что материал держит удар от 22 и 38 калибров</a:t>
            </a:r>
            <a:r>
              <a:rPr lang="ru-RU" altLang="ru-RU" sz="1400" dirty="0" smtClean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1400" dirty="0">
                <a:solidFill>
                  <a:schemeClr val="tx1"/>
                </a:solidFill>
                <a:latin typeface="Arial" panose="020B0604020202020204" pitchFamily="34" charset="0"/>
              </a:rPr>
              <a:t>Однако при воздействии некоторых факторов особые свойства </a:t>
            </a:r>
            <a:r>
              <a:rPr lang="ru-RU" altLang="ru-RU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кевлара</a:t>
            </a:r>
            <a:r>
              <a:rPr lang="ru-RU" altLang="ru-RU" sz="1400" dirty="0">
                <a:solidFill>
                  <a:schemeClr val="tx1"/>
                </a:solidFill>
                <a:latin typeface="Arial" panose="020B0604020202020204" pitchFamily="34" charset="0"/>
              </a:rPr>
              <a:t> снижаются.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1400" dirty="0">
                <a:solidFill>
                  <a:schemeClr val="tx1"/>
                </a:solidFill>
                <a:latin typeface="Arial" panose="020B0604020202020204" pitchFamily="34" charset="0"/>
              </a:rPr>
              <a:t>Самая прочная ткань снижает свою защиту при взаимодействии с водой, ультрафиолетом, а также с отбеливателями и химической чисткой.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 txBox="1">
            <a:spLocks noGrp="1"/>
          </p:cNvSpPr>
          <p:nvPr>
            <p:ph type="title"/>
          </p:nvPr>
        </p:nvSpPr>
        <p:spPr>
          <a:xfrm>
            <a:off x="538526" y="278675"/>
            <a:ext cx="11026775" cy="4175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 smtClean="0"/>
              <a:t>Современные композиционные материалы</a:t>
            </a:r>
            <a:br>
              <a:rPr lang="ru-RU" sz="2400" dirty="0" smtClean="0"/>
            </a:b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21" y="2160240"/>
            <a:ext cx="2978717" cy="2661412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800329" y="895763"/>
            <a:ext cx="7368312" cy="14207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2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38525" y="652958"/>
            <a:ext cx="113835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accent2">
                    <a:lumMod val="75000"/>
                  </a:schemeClr>
                </a:solidFill>
              </a:rPr>
              <a:t>Органопластики</a:t>
            </a:r>
            <a:r>
              <a:rPr lang="ru-RU" sz="1400" dirty="0"/>
              <a:t> – полимерные композиционные материалы, в которых в качестве армирующего наполнителя используют высокопрочные, высокомодульные волокнистые наполнители(чаще </a:t>
            </a:r>
            <a:r>
              <a:rPr lang="ru-RU" sz="1400" dirty="0" err="1"/>
              <a:t>арамидные</a:t>
            </a:r>
            <a:r>
              <a:rPr lang="ru-RU" sz="1400" dirty="0"/>
              <a:t> волокна). </a:t>
            </a:r>
            <a:r>
              <a:rPr lang="ru-RU" sz="1400" dirty="0" smtClean="0"/>
              <a:t>По </a:t>
            </a:r>
            <a:r>
              <a:rPr lang="ru-RU" sz="1400" dirty="0"/>
              <a:t>прочности на растяжение и модульным характеристикам, пластики на основе </a:t>
            </a:r>
            <a:r>
              <a:rPr lang="ru-RU" sz="1400" dirty="0" err="1"/>
              <a:t>арамида</a:t>
            </a:r>
            <a:r>
              <a:rPr lang="ru-RU" sz="1400" dirty="0"/>
              <a:t> превосходят стеклопластики почти в 2 раза. </a:t>
            </a:r>
            <a:r>
              <a:rPr lang="ru-RU" altLang="ru-RU" sz="1400" dirty="0" smtClean="0">
                <a:latin typeface="Arial" panose="020B0604020202020204" pitchFamily="34" charset="0"/>
              </a:rPr>
              <a:t>Самая </a:t>
            </a:r>
            <a:r>
              <a:rPr lang="ru-RU" altLang="ru-RU" sz="1400" dirty="0">
                <a:latin typeface="Arial" panose="020B0604020202020204" pitchFamily="34" charset="0"/>
              </a:rPr>
              <a:t>прочная ткань носит название </a:t>
            </a:r>
            <a:r>
              <a:rPr lang="ru-RU" altLang="ru-RU" sz="1400" b="1" dirty="0" err="1">
                <a:latin typeface="Arial" panose="020B0604020202020204" pitchFamily="34" charset="0"/>
              </a:rPr>
              <a:t>кевлар</a:t>
            </a:r>
            <a:r>
              <a:rPr lang="ru-RU" altLang="ru-RU" sz="1400" dirty="0">
                <a:latin typeface="Arial" panose="020B0604020202020204" pitchFamily="34" charset="0"/>
              </a:rPr>
              <a:t>. Это синтетическое волокно, </a:t>
            </a:r>
            <a:r>
              <a:rPr lang="ru-RU" altLang="ru-RU" sz="1400" dirty="0" err="1">
                <a:latin typeface="Arial" panose="020B0604020202020204" pitchFamily="34" charset="0"/>
              </a:rPr>
              <a:t>арамид</a:t>
            </a:r>
            <a:r>
              <a:rPr lang="ru-RU" altLang="ru-RU" sz="1400" dirty="0">
                <a:latin typeface="Arial" panose="020B0604020202020204" pitchFamily="34" charset="0"/>
              </a:rPr>
              <a:t>, которое обладает очень высокой прочностью – </a:t>
            </a:r>
            <a:r>
              <a:rPr lang="ru-RU" altLang="ru-RU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оно в 5 раз прочнее, чем сталь</a:t>
            </a:r>
            <a:r>
              <a:rPr lang="ru-RU" altLang="ru-RU" sz="1400" dirty="0">
                <a:latin typeface="Arial" panose="020B0604020202020204" pitchFamily="34" charset="0"/>
              </a:rPr>
              <a:t>. </a:t>
            </a:r>
            <a:r>
              <a:rPr lang="ru-RU" altLang="ru-RU" sz="1400" dirty="0" err="1">
                <a:latin typeface="Arial" panose="020B0604020202020204" pitchFamily="34" charset="0"/>
              </a:rPr>
              <a:t>Кевлар</a:t>
            </a:r>
            <a:r>
              <a:rPr lang="ru-RU" altLang="ru-RU" sz="1400" dirty="0">
                <a:latin typeface="Arial" panose="020B0604020202020204" pitchFamily="34" charset="0"/>
              </a:rPr>
              <a:t> был разработан в США в 1965 году. </a:t>
            </a:r>
            <a:endParaRPr lang="ru-RU" sz="14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15" y="4829567"/>
            <a:ext cx="3178629" cy="183565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145" y="4441469"/>
            <a:ext cx="5599622" cy="241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73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8660" y="749801"/>
            <a:ext cx="9233020" cy="4658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 </a:t>
            </a:r>
            <a:r>
              <a:rPr lang="ru-RU" b="1" dirty="0" smtClean="0"/>
              <a:t>                       </a:t>
            </a:r>
            <a:r>
              <a:rPr lang="ru-RU" b="1" dirty="0" err="1" smtClean="0"/>
              <a:t>Кевлар</a:t>
            </a:r>
            <a:r>
              <a:rPr lang="ru-RU" b="1" dirty="0" smtClean="0"/>
              <a:t> </a:t>
            </a:r>
            <a:r>
              <a:rPr lang="ru-RU" b="1" dirty="0" err="1" smtClean="0"/>
              <a:t>обладет</a:t>
            </a:r>
            <a:r>
              <a:rPr lang="ru-RU" b="1" dirty="0" smtClean="0"/>
              <a:t> </a:t>
            </a:r>
            <a:r>
              <a:rPr lang="ru-RU" b="1" dirty="0"/>
              <a:t>уникальными свойствами:</a:t>
            </a:r>
            <a:endParaRPr lang="ru-RU" dirty="0"/>
          </a:p>
          <a:p>
            <a:r>
              <a:rPr lang="ru-RU" dirty="0"/>
              <a:t>Высочайшая прочность, материал невозможно порвать, порезать или растянуть. Этот показатель имеет свойство увеличиваться при понижении температуры</a:t>
            </a:r>
          </a:p>
          <a:p>
            <a:r>
              <a:rPr lang="ru-RU" dirty="0"/>
              <a:t>А вот плотность при этом не высокая, всего 30-60 г/</a:t>
            </a:r>
            <a:r>
              <a:rPr lang="ru-RU" dirty="0" err="1"/>
              <a:t>кв.метр</a:t>
            </a:r>
            <a:r>
              <a:rPr lang="ru-RU" dirty="0"/>
              <a:t>. Для сравнения, плотность ткани, из которой сшиты ваши джинсы – 400 г/</a:t>
            </a:r>
            <a:r>
              <a:rPr lang="ru-RU" dirty="0" err="1"/>
              <a:t>кв.метр</a:t>
            </a:r>
            <a:r>
              <a:rPr lang="ru-RU" dirty="0"/>
              <a:t>.</a:t>
            </a:r>
          </a:p>
          <a:p>
            <a:r>
              <a:rPr lang="ru-RU" dirty="0"/>
              <a:t>Полимер устойчив к воздействию химических веществ</a:t>
            </a:r>
          </a:p>
          <a:p>
            <a:r>
              <a:rPr lang="ru-RU" dirty="0"/>
              <a:t>Он не горит, не тлеет и не плавится при воздействии высоких температур, однако, становится менее прочен при нагреве более чем до 150 градусов. </a:t>
            </a:r>
            <a:r>
              <a:rPr lang="ru-RU" dirty="0" err="1"/>
              <a:t>Терморазлагается</a:t>
            </a:r>
            <a:r>
              <a:rPr lang="ru-RU" dirty="0"/>
              <a:t> кевларовое волокно при температуре </a:t>
            </a:r>
            <a:r>
              <a:rPr lang="ru-RU" b="1" dirty="0"/>
              <a:t>430-450 градусов</a:t>
            </a:r>
            <a:r>
              <a:rPr lang="ru-RU" dirty="0"/>
              <a:t> </a:t>
            </a:r>
          </a:p>
          <a:p>
            <a:r>
              <a:rPr lang="ru-RU" dirty="0" err="1"/>
              <a:t>Кевлар</a:t>
            </a:r>
            <a:r>
              <a:rPr lang="ru-RU" dirty="0"/>
              <a:t> абсолютно не токсичен</a:t>
            </a:r>
          </a:p>
          <a:p>
            <a:r>
              <a:rPr lang="ru-RU" dirty="0"/>
              <a:t>Не подвержен коррозии</a:t>
            </a:r>
          </a:p>
          <a:p>
            <a:r>
              <a:rPr lang="ru-RU" dirty="0"/>
              <a:t>Имеет низкую электропроводность</a:t>
            </a:r>
          </a:p>
          <a:p>
            <a:endParaRPr lang="ru-RU" dirty="0"/>
          </a:p>
        </p:txBody>
      </p:sp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598956" y="235132"/>
            <a:ext cx="11157615" cy="3744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 smtClean="0"/>
              <a:t>Современные композиционные материалы</a:t>
            </a:r>
            <a:br>
              <a:rPr lang="ru-RU" sz="2400" dirty="0" smtClean="0"/>
            </a:br>
            <a:r>
              <a:rPr lang="ru-RU" sz="2400" dirty="0" smtClean="0"/>
              <a:t>     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32" y="3927565"/>
            <a:ext cx="4077108" cy="27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96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9758" y="1463033"/>
            <a:ext cx="5288039" cy="5934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/>
              <a:t>Арамидные</a:t>
            </a:r>
            <a:r>
              <a:rPr lang="ru-RU" dirty="0" smtClean="0"/>
              <a:t> </a:t>
            </a:r>
            <a:r>
              <a:rPr lang="ru-RU" dirty="0"/>
              <a:t>волокна широко используются для армирования композитных материалов, часто тот же </a:t>
            </a:r>
            <a:r>
              <a:rPr lang="ru-RU" dirty="0" err="1"/>
              <a:t>кевлар</a:t>
            </a:r>
            <a:r>
              <a:rPr lang="ru-RU" dirty="0"/>
              <a:t> используется в сочетании с углеродным волокном и стекловолокном. Матрицей для высокопроизводительных композитов, как правило, служит эпоксидная смола. Типичные области применения включают производство </a:t>
            </a:r>
            <a:r>
              <a:rPr lang="ru-RU" dirty="0" err="1"/>
              <a:t>монококов</a:t>
            </a:r>
            <a:r>
              <a:rPr lang="ru-RU" dirty="0"/>
              <a:t> для гоночных болидов серии F1 (тип пространственной конструкции, в которой (в отличие от каркасных или рамных конструкций) внешняя оболочка является основным и, как правило, единственным несущим элементом); вертолетных лопастей, инвентаря для тенниса, настольного тенниса, бадминтона и сквоша, производство байдарок, бит для крикета, клюшек для хоккея на траве и палок для лакросса.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44" y="1723349"/>
            <a:ext cx="6061842" cy="4546382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 noGrp="1"/>
          </p:cNvSpPr>
          <p:nvPr>
            <p:ph type="title"/>
          </p:nvPr>
        </p:nvSpPr>
        <p:spPr>
          <a:xfrm>
            <a:off x="494453" y="165463"/>
            <a:ext cx="10826689" cy="3483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 smtClean="0"/>
              <a:t>Современные композиционные материалы</a:t>
            </a:r>
            <a:br>
              <a:rPr lang="ru-RU" sz="2400" dirty="0" smtClean="0"/>
            </a:br>
            <a:endParaRPr lang="ru-RU" sz="24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100139" y="587832"/>
            <a:ext cx="10225799" cy="9840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19758" y="655805"/>
            <a:ext cx="8400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Кевлар</a:t>
            </a:r>
            <a:r>
              <a:rPr lang="ru-RU" altLang="ru-RU" dirty="0">
                <a:latin typeface="Arial" panose="020B0604020202020204" pitchFamily="34" charset="0"/>
              </a:rPr>
              <a:t> часто применяется в качестве армирующего волокна, например, в композитных материалах.</a:t>
            </a:r>
          </a:p>
        </p:txBody>
      </p:sp>
    </p:spTree>
    <p:extLst>
      <p:ext uri="{BB962C8B-B14F-4D97-AF65-F5344CB8AC3E}">
        <p14:creationId xmlns:p14="http://schemas.microsoft.com/office/powerpoint/2010/main" val="377465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3" y="357051"/>
            <a:ext cx="11035695" cy="339634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3637"/>
            <a:ext cx="4977320" cy="3732990"/>
          </a:xfrm>
          <a:prstGeom prst="rect">
            <a:avLst/>
          </a:prstGeom>
        </p:spPr>
      </p:pic>
      <p:sp>
        <p:nvSpPr>
          <p:cNvPr id="5" name="Объект 7"/>
          <p:cNvSpPr txBox="1">
            <a:spLocks/>
          </p:cNvSpPr>
          <p:nvPr/>
        </p:nvSpPr>
        <p:spPr>
          <a:xfrm>
            <a:off x="5900731" y="1333637"/>
            <a:ext cx="5939246" cy="53700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2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Углепластики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это композиционные материалы на основе углеродных волокон и полимерных матриц (связующих). В качестве полимерных матриц применяются преимущественно эпоксидные, </a:t>
            </a:r>
            <a:r>
              <a:rPr lang="ru-RU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полиимидные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фенольные смолы. В качестве армирующих элементов углеродные волокна применяют в виде жгутов, лент и тканей.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Международное наименование </a:t>
            </a:r>
            <a:r>
              <a:rPr lang="ru-RU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Carbon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(углерод), из которого и получаются карбоновые волокна, таким образом  карбон и углепластик — это одно и то же.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Важным фактором, определяющим в некоторой степени перспективность углепластиков, является их хорошая технологичность, позволяющая перерабатывать углепластики в изделия на стандартном технологическом оборудовании с минимальными трудовыми и энергетическими затратами.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Изначально карбон был разработан для спортивного автомобилестроения и космической техники, но благодаря своим отличным эксплуатационным свойствам, таким как малый вес и высокая прочность, получил широкое распространение и в других отраслях промышленности: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самолетостроении,</a:t>
            </a:r>
          </a:p>
          <a:p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втомобилетсроении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спортивного инвентаря: клюшек, шлемов, велосипедов.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удочек,</a:t>
            </a: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роизводство музыкальных инструментов;</a:t>
            </a: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роизводство мебели;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медицинской техники и др.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83718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546704" y="243840"/>
            <a:ext cx="10852815" cy="391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 smtClean="0"/>
              <a:t>Современные композиционные материалы</a:t>
            </a:r>
            <a:br>
              <a:rPr lang="ru-RU" sz="2400" dirty="0" smtClean="0"/>
            </a:br>
            <a:endParaRPr lang="ru-RU" sz="2400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677333" y="748937"/>
            <a:ext cx="10582849" cy="3126377"/>
          </a:xfrm>
        </p:spPr>
        <p:txBody>
          <a:bodyPr>
            <a:normAutofit/>
          </a:bodyPr>
          <a:lstStyle/>
          <a:p>
            <a:r>
              <a:rPr lang="ru-RU" sz="1700" b="1" dirty="0" err="1" smtClean="0">
                <a:solidFill>
                  <a:schemeClr val="accent2">
                    <a:lumMod val="75000"/>
                  </a:schemeClr>
                </a:solidFill>
              </a:rPr>
              <a:t>Биокомпозиты</a:t>
            </a:r>
            <a:r>
              <a:rPr lang="ru-RU" sz="1700" b="1" dirty="0" smtClean="0">
                <a:solidFill>
                  <a:schemeClr val="accent2">
                    <a:lumMod val="75000"/>
                  </a:schemeClr>
                </a:solidFill>
              </a:rPr>
              <a:t> – это конструкции, созданные самой природой. Природа уже давно строит свои конструкции из композиционных материалов. Деревья, кости животных и людей, скелеты это и есть </a:t>
            </a:r>
            <a:r>
              <a:rPr lang="ru-RU" sz="1700" b="1" dirty="0" err="1" smtClean="0">
                <a:solidFill>
                  <a:schemeClr val="accent2">
                    <a:lumMod val="75000"/>
                  </a:schemeClr>
                </a:solidFill>
              </a:rPr>
              <a:t>биокомпозиты</a:t>
            </a:r>
            <a:r>
              <a:rPr lang="ru-RU" sz="1700" b="1" dirty="0" smtClean="0">
                <a:solidFill>
                  <a:srgbClr val="7030A0"/>
                </a:solidFill>
              </a:rPr>
              <a:t>. </a:t>
            </a:r>
          </a:p>
          <a:p>
            <a:pPr marL="0" indent="0">
              <a:buNone/>
            </a:pPr>
            <a:endParaRPr lang="ru-RU" sz="1700" b="1" dirty="0" smtClean="0">
              <a:solidFill>
                <a:srgbClr val="7030A0"/>
              </a:solidFill>
            </a:endParaRPr>
          </a:p>
          <a:p>
            <a:pPr>
              <a:buFontTx/>
              <a:buChar char="-"/>
            </a:pPr>
            <a:endParaRPr lang="ru-RU" sz="16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ru-RU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Объект 5"/>
          <p:cNvSpPr txBox="1">
            <a:spLocks/>
          </p:cNvSpPr>
          <p:nvPr/>
        </p:nvSpPr>
        <p:spPr>
          <a:xfrm>
            <a:off x="960360" y="4075612"/>
            <a:ext cx="10582849" cy="3126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ru-RU" sz="1700" b="1" dirty="0" smtClean="0">
              <a:solidFill>
                <a:srgbClr val="7030A0"/>
              </a:solidFill>
            </a:endParaRPr>
          </a:p>
          <a:p>
            <a:pPr>
              <a:buFontTx/>
              <a:buChar char="-"/>
            </a:pPr>
            <a:endParaRPr lang="ru-RU" sz="16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ru-RU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77333" y="1628503"/>
            <a:ext cx="111750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err="1" smtClean="0">
                <a:solidFill>
                  <a:srgbClr val="7030A0"/>
                </a:solidFill>
              </a:rPr>
              <a:t>Биокомпозит</a:t>
            </a:r>
            <a:r>
              <a:rPr lang="ru-RU" sz="1400" b="1" dirty="0" smtClean="0">
                <a:solidFill>
                  <a:srgbClr val="7030A0"/>
                </a:solidFill>
              </a:rPr>
              <a:t> – это инновационный продукт состоящий из наполнителя (природного материала) соединенного с натуральной смолой. Естественным наполнителем в </a:t>
            </a:r>
            <a:r>
              <a:rPr lang="ru-RU" sz="1400" b="1" dirty="0" err="1" smtClean="0">
                <a:solidFill>
                  <a:srgbClr val="7030A0"/>
                </a:solidFill>
              </a:rPr>
              <a:t>биокомпозитах</a:t>
            </a:r>
            <a:r>
              <a:rPr lang="ru-RU" sz="1400" b="1" dirty="0" smtClean="0">
                <a:solidFill>
                  <a:srgbClr val="7030A0"/>
                </a:solidFill>
              </a:rPr>
              <a:t> могут быть: опилки, стружка, щепа, целлюлоза, лен, конопля, торф. Связующим в </a:t>
            </a:r>
            <a:r>
              <a:rPr lang="ru-RU" sz="1400" b="1" dirty="0" err="1" smtClean="0">
                <a:solidFill>
                  <a:srgbClr val="7030A0"/>
                </a:solidFill>
              </a:rPr>
              <a:t>биокомпозитах</a:t>
            </a:r>
            <a:r>
              <a:rPr lang="ru-RU" sz="1400" b="1" dirty="0" smtClean="0">
                <a:solidFill>
                  <a:srgbClr val="7030A0"/>
                </a:solidFill>
              </a:rPr>
              <a:t> служат выделяемые из древесного или другого растительного сырья природные клеящие вещества. Основными компонентами, присутствующими в древесине, являются три основных структурных полимера – целлюлоза, гемицеллюлоза, лигнин. Конструкционно лигнин в древесине выполняет функции клея (матрица), а целлюлоза армирующего материала (</a:t>
            </a:r>
            <a:r>
              <a:rPr lang="ru-RU" sz="1400" b="1" dirty="0" err="1" smtClean="0">
                <a:solidFill>
                  <a:srgbClr val="7030A0"/>
                </a:solidFill>
              </a:rPr>
              <a:t>упрочнитель</a:t>
            </a:r>
            <a:r>
              <a:rPr lang="ru-RU" sz="1400" b="1" dirty="0" smtClean="0">
                <a:solidFill>
                  <a:srgbClr val="7030A0"/>
                </a:solidFill>
              </a:rPr>
              <a:t>).</a:t>
            </a:r>
            <a:endParaRPr lang="ru-RU" sz="1400" b="1" dirty="0">
              <a:solidFill>
                <a:srgbClr val="7030A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00" y="3013498"/>
            <a:ext cx="5079304" cy="350628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31" y="2939743"/>
            <a:ext cx="5142260" cy="385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79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888643"/>
            <a:ext cx="7560975" cy="19329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400" dirty="0" smtClean="0"/>
              <a:t>Сущность получения </a:t>
            </a:r>
            <a:r>
              <a:rPr lang="ru-RU" sz="1400" dirty="0" err="1" smtClean="0"/>
              <a:t>биокомпозитов</a:t>
            </a:r>
            <a:r>
              <a:rPr lang="ru-RU" sz="1400" dirty="0" smtClean="0"/>
              <a:t> заключается в том, что под влиянием температуры и давления измельченное растительное сырье приобретает способность образовывать монолитный материал. Для эффективности технологии используют микробиологический процесс – ферментацию, эта дает высвобождение лигнина, посредством разрыва лигнин-углеводных связей, происходящих при гидролизе гемицеллюлозе, для этих целей наиболее подходят </a:t>
            </a:r>
            <a:r>
              <a:rPr lang="ru-RU" sz="1400" dirty="0"/>
              <a:t>дереворазрушающие </a:t>
            </a:r>
            <a:r>
              <a:rPr lang="ru-RU" sz="1400" dirty="0" smtClean="0"/>
              <a:t>грибы (</a:t>
            </a:r>
            <a:r>
              <a:rPr lang="ru-RU" sz="1400" dirty="0" err="1" smtClean="0"/>
              <a:t>мицелиальные</a:t>
            </a:r>
            <a:r>
              <a:rPr lang="ru-RU" sz="1400" dirty="0" smtClean="0"/>
              <a:t> грибы), вызывающие белую гниль. Микроорганизмы обладают уникальной способностью воздействовать только на определенные соединения и осуществлять химические реакции. </a:t>
            </a:r>
            <a:endParaRPr lang="ru-RU" sz="1400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509908" y="223234"/>
            <a:ext cx="11338655" cy="433589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309" y="588680"/>
            <a:ext cx="3532225" cy="235481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55" y="2943497"/>
            <a:ext cx="4953075" cy="371480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30" y="2943497"/>
            <a:ext cx="6049004" cy="371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53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9883" y="879566"/>
            <a:ext cx="10190963" cy="5042263"/>
          </a:xfrm>
        </p:spPr>
        <p:txBody>
          <a:bodyPr/>
          <a:lstStyle/>
          <a:p>
            <a:r>
              <a:rPr lang="ru-RU" b="1" dirty="0" smtClean="0">
                <a:solidFill>
                  <a:schemeClr val="accent2">
                    <a:lumMod val="75000"/>
                  </a:schemeClr>
                </a:solidFill>
              </a:rPr>
              <a:t>Технологический процесс производства </a:t>
            </a:r>
            <a:r>
              <a:rPr lang="ru-RU" b="1" dirty="0" err="1" smtClean="0">
                <a:solidFill>
                  <a:schemeClr val="accent2">
                    <a:lumMod val="75000"/>
                  </a:schemeClr>
                </a:solidFill>
              </a:rPr>
              <a:t>биокомпозитов</a:t>
            </a:r>
            <a:r>
              <a:rPr lang="ru-RU" b="1" dirty="0" smtClean="0">
                <a:solidFill>
                  <a:schemeClr val="accent2">
                    <a:lumMod val="75000"/>
                  </a:schemeClr>
                </a:solidFill>
              </a:rPr>
              <a:t> состоит в следующем:</a:t>
            </a:r>
          </a:p>
          <a:p>
            <a:r>
              <a:rPr lang="ru-RU" dirty="0" smtClean="0"/>
              <a:t>Подготовка растительного сырья;</a:t>
            </a:r>
          </a:p>
          <a:p>
            <a:r>
              <a:rPr lang="ru-RU" dirty="0" smtClean="0"/>
              <a:t>Ферментация его лигнин разрушающими грибами;</a:t>
            </a:r>
          </a:p>
          <a:p>
            <a:r>
              <a:rPr lang="ru-RU" dirty="0" smtClean="0"/>
              <a:t>Сушка и дозирование древесных частиц;</a:t>
            </a:r>
          </a:p>
          <a:p>
            <a:r>
              <a:rPr lang="ru-RU" dirty="0" smtClean="0"/>
              <a:t>Формирование пакета, холодная </a:t>
            </a:r>
            <a:r>
              <a:rPr lang="ru-RU" dirty="0" err="1" smtClean="0"/>
              <a:t>подпрессовка</a:t>
            </a:r>
            <a:r>
              <a:rPr lang="ru-RU" dirty="0" smtClean="0"/>
              <a:t> пакета;</a:t>
            </a:r>
          </a:p>
          <a:p>
            <a:r>
              <a:rPr lang="ru-RU" dirty="0" smtClean="0"/>
              <a:t>Горячее прессование;</a:t>
            </a:r>
          </a:p>
          <a:p>
            <a:r>
              <a:rPr lang="ru-RU" dirty="0" smtClean="0"/>
              <a:t>Кондиционированная обработка готовых плит.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77334" y="209006"/>
            <a:ext cx="11061820" cy="278674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677" y="2986462"/>
            <a:ext cx="5572610" cy="371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89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027611"/>
            <a:ext cx="10931192" cy="50137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rgbClr val="7030A0"/>
                </a:solidFill>
              </a:rPr>
              <a:t>Множество причин побудило ученых искусственно создать инновационный продукт «биокомпозиционный материал» (</a:t>
            </a:r>
            <a:r>
              <a:rPr lang="ru-RU" sz="2000" b="1" dirty="0" err="1">
                <a:solidFill>
                  <a:srgbClr val="7030A0"/>
                </a:solidFill>
              </a:rPr>
              <a:t>биокомпозит</a:t>
            </a:r>
            <a:r>
              <a:rPr lang="ru-RU" sz="2000" b="1" dirty="0">
                <a:solidFill>
                  <a:srgbClr val="7030A0"/>
                </a:solidFill>
              </a:rPr>
              <a:t>):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- поскольку </a:t>
            </a:r>
            <a:r>
              <a:rPr lang="ru-RU" b="1" dirty="0" err="1">
                <a:solidFill>
                  <a:schemeClr val="accent2">
                    <a:lumMod val="75000"/>
                  </a:schemeClr>
                </a:solidFill>
              </a:rPr>
              <a:t>биокомпозиты</a:t>
            </a: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 содержат 50% органических волокон они являются экологически чистыми и не наносят ущерба окружающей среде, не вызывают аллергических и токсических реакций организма, способствующих возникновению онкологических заболеваний;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- уменьшение затрат связанных с производством и стоимости на 50%, благодаря замене токсичных  синтетических смол экологически безопасными биологическим связующим;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- возможность вторичной переработки;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- способность 100% утилизации после окончания срока эксплуатации изделия;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- легкий вес нового материала (на треть меньше чем у ДСП, поскольку содержит больше воздуха);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- прочность намного выше, чем у ДСП;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- отличная влагостойкость;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- превосходные эстетические свойства;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- биологическое связующее легко смывается при незначительном нагревании со стеклянной и пластиковой тары, что упрощает мытье возвратной тары;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- полученные </a:t>
            </a:r>
            <a:r>
              <a:rPr lang="ru-RU" b="1" dirty="0" err="1">
                <a:solidFill>
                  <a:schemeClr val="accent2">
                    <a:lumMod val="75000"/>
                  </a:schemeClr>
                </a:solidFill>
              </a:rPr>
              <a:t>биокомпозиты</a:t>
            </a: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 на основе биологического связующего обладают хорошими физико-механическими характеристиками;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- применение </a:t>
            </a:r>
            <a:r>
              <a:rPr lang="ru-RU" b="1" dirty="0" err="1">
                <a:solidFill>
                  <a:schemeClr val="accent2">
                    <a:lumMod val="75000"/>
                  </a:schemeClr>
                </a:solidFill>
              </a:rPr>
              <a:t>биокомпозитов</a:t>
            </a: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 в различных отраслях, таких как медицина, автомобилестроение, строительство, товары народного потребления (игрушки, спортинвентарь), мебельная промышленность, упаковка.</a:t>
            </a:r>
          </a:p>
          <a:p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16373" y="278675"/>
            <a:ext cx="11096655" cy="330926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05114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90" y="641468"/>
            <a:ext cx="9515456" cy="5966616"/>
          </a:xfr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572830" y="217715"/>
            <a:ext cx="11105363" cy="269966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86093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77334" y="209006"/>
            <a:ext cx="11061820" cy="278674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808306"/>
            <a:ext cx="6969586" cy="3881437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568" y="2947498"/>
            <a:ext cx="6705135" cy="374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33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32" y="791028"/>
            <a:ext cx="8648951" cy="5820124"/>
          </a:xfrm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537250" y="165463"/>
            <a:ext cx="10957317" cy="391886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2" name="Стрелка вправо 1"/>
          <p:cNvSpPr/>
          <p:nvPr/>
        </p:nvSpPr>
        <p:spPr>
          <a:xfrm>
            <a:off x="391886" y="1776549"/>
            <a:ext cx="1123405" cy="13062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3" name="Стрелка вправо 2"/>
          <p:cNvSpPr/>
          <p:nvPr/>
        </p:nvSpPr>
        <p:spPr>
          <a:xfrm>
            <a:off x="391886" y="2098766"/>
            <a:ext cx="1123405" cy="139337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Стрелка вправо 4"/>
          <p:cNvSpPr/>
          <p:nvPr/>
        </p:nvSpPr>
        <p:spPr>
          <a:xfrm>
            <a:off x="313509" y="5747657"/>
            <a:ext cx="1201782" cy="121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/>
          <p:cNvSpPr/>
          <p:nvPr/>
        </p:nvSpPr>
        <p:spPr>
          <a:xfrm>
            <a:off x="313509" y="6061165"/>
            <a:ext cx="1201782" cy="121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>
            <a:off x="313509" y="6402145"/>
            <a:ext cx="1201782" cy="121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850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09" y="718154"/>
            <a:ext cx="10811611" cy="6221777"/>
          </a:xfr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520579" y="191589"/>
            <a:ext cx="11218575" cy="261257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20855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69280" y="775928"/>
            <a:ext cx="6313714" cy="579033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b="1" dirty="0" smtClean="0">
                <a:solidFill>
                  <a:schemeClr val="accent2">
                    <a:lumMod val="75000"/>
                  </a:schemeClr>
                </a:solidFill>
              </a:rPr>
              <a:t>Конопляное волокно</a:t>
            </a:r>
          </a:p>
          <a:p>
            <a:pPr marL="0" indent="0">
              <a:buNone/>
            </a:pPr>
            <a:r>
              <a:rPr lang="ru-RU" sz="2000" dirty="0" smtClean="0"/>
              <a:t>Одна </a:t>
            </a:r>
            <a:r>
              <a:rPr lang="ru-RU" sz="2000" dirty="0"/>
              <a:t>из причин, по которым ценится конопляное волокно, связано с его длиной. Первичные лубяные волокна в коре имеют длину 5-40 мм и объединены в пучки волокон, длина которых может составлять 1-5 м (вторичные лубяные волокна имеют длину около 2 мм). Древесные </a:t>
            </a:r>
            <a:r>
              <a:rPr lang="ru-RU" sz="2000" dirty="0" err="1"/>
              <a:t>сердечниковые</a:t>
            </a:r>
            <a:r>
              <a:rPr lang="ru-RU" sz="2000" dirty="0"/>
              <a:t> волокна имеют короткую длину около 0,55 мм, и как волокна лиственных пород выделяются вместе со значительным лигнином. 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Другими </a:t>
            </a:r>
            <a:r>
              <a:rPr lang="ru-RU" sz="2000" dirty="0"/>
              <a:t>желательными характеристиками волокон конопли являются прочность и долговечность (особенно устойчивость к разложению), которые в прошлом использовали коноплю, пригодную для веревки, сеток, паруса и дуба для уплотнения</a:t>
            </a:r>
          </a:p>
          <a:p>
            <a:pPr marL="0" indent="0">
              <a:buNone/>
            </a:pPr>
            <a:r>
              <a:rPr lang="ru-RU" sz="2000" dirty="0" smtClean="0"/>
              <a:t>Применение конопли:</a:t>
            </a:r>
          </a:p>
          <a:p>
            <a:pPr marL="0" indent="0">
              <a:buNone/>
            </a:pPr>
            <a:r>
              <a:rPr lang="ru-RU" sz="2000" dirty="0" smtClean="0"/>
              <a:t>Специальная </a:t>
            </a:r>
            <a:r>
              <a:rPr lang="ru-RU" sz="2000" dirty="0"/>
              <a:t>целлюлоза (сигаретная бумага, банкноты, технические фильтры и средства гигиены). 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Композиты </a:t>
            </a:r>
            <a:r>
              <a:rPr lang="ru-RU" sz="2000" dirty="0"/>
              <a:t>для автомобилей. 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Строительные </a:t>
            </a:r>
            <a:r>
              <a:rPr lang="ru-RU" sz="2000" dirty="0"/>
              <a:t>и теплоизоляционные материалы</a:t>
            </a:r>
            <a:r>
              <a:rPr lang="ru-RU" sz="2000" dirty="0" smtClean="0"/>
              <a:t>.</a:t>
            </a:r>
          </a:p>
          <a:p>
            <a:pPr marL="0" indent="0">
              <a:buNone/>
            </a:pPr>
            <a:r>
              <a:rPr lang="ru-RU" sz="2000" dirty="0" smtClean="0"/>
              <a:t> </a:t>
            </a:r>
            <a:r>
              <a:rPr lang="ru-RU" sz="2000" dirty="0" err="1"/>
              <a:t>Геотекстиль</a:t>
            </a:r>
            <a:r>
              <a:rPr lang="ru-RU" sz="2000" dirty="0"/>
              <a:t>. 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Фибролит</a:t>
            </a:r>
            <a:r>
              <a:rPr lang="ru-RU" sz="2000" dirty="0"/>
              <a:t>. 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Цемент </a:t>
            </a:r>
            <a:r>
              <a:rPr lang="ru-RU" sz="2000" dirty="0"/>
              <a:t>(бетон) и гипс. 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Текстиль </a:t>
            </a:r>
            <a:r>
              <a:rPr lang="ru-RU" sz="2000" dirty="0"/>
              <a:t>и изделия из текстиля. 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Конопляная </a:t>
            </a:r>
            <a:r>
              <a:rPr lang="ru-RU" sz="2000" dirty="0"/>
              <a:t>косметика. 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Еще </a:t>
            </a:r>
            <a:r>
              <a:rPr lang="ru-RU" sz="2000" dirty="0"/>
              <a:t>не так давно основная доля производства конопли приходилась на центрально-азиатские страны, например, фабрики по изготовлению конопли в Непале. Сегодня же этим экологическим продуктом заинтересовались даже такие компании, как </a:t>
            </a:r>
            <a:r>
              <a:rPr lang="ru-RU" sz="2000" dirty="0" err="1"/>
              <a:t>Nike</a:t>
            </a:r>
            <a:r>
              <a:rPr lang="ru-RU" sz="2000" dirty="0"/>
              <a:t> и </a:t>
            </a:r>
            <a:r>
              <a:rPr lang="ru-RU" sz="2000" dirty="0" err="1" smtClean="0"/>
              <a:t>Adidas</a:t>
            </a:r>
            <a:endParaRPr lang="ru-RU" sz="2000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511871" y="191589"/>
            <a:ext cx="11079238" cy="357051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4" y="775928"/>
            <a:ext cx="5270435" cy="395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05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41" y="1247774"/>
            <a:ext cx="5407660" cy="4269649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19" y="1247774"/>
            <a:ext cx="5966322" cy="4269649"/>
          </a:xfrm>
          <a:prstGeom prst="rect">
            <a:avLst/>
          </a:prstGeom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416077" y="243840"/>
            <a:ext cx="11232624" cy="365760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34515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807718" y="828178"/>
            <a:ext cx="8596668" cy="3880773"/>
          </a:xfrm>
        </p:spPr>
        <p:txBody>
          <a:bodyPr>
            <a:normAutofit/>
          </a:bodyPr>
          <a:lstStyle/>
          <a:p>
            <a:r>
              <a:rPr lang="ru-RU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Достоинства и недостатки карбона</a:t>
            </a:r>
          </a:p>
          <a:p>
            <a:pPr marL="0" indent="0">
              <a:buNone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высокая цена карбона по сравнению со стеклопластиком и стекловолокном объясняется более сложной,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энергоемкой многоэтапной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технологией, дорогими смолами и более дорогостоящим оборудованием (автоклав). Но и прочность с эластичностью при этом получаются выше наряду со множеством других неоспоримых </a:t>
            </a:r>
            <a:r>
              <a:rPr lang="ru-RU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достоинств:</a:t>
            </a:r>
          </a:p>
          <a:p>
            <a:pPr marL="0" indent="0">
              <a:buNone/>
            </a:pPr>
            <a:r>
              <a:rPr lang="ru-RU" sz="1400" dirty="0" smtClean="0"/>
              <a:t>      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легче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стали на 40%, легче алюминия на 20% (1,7 г/см3 — 2,8 г/см3 — 7,8 г/см3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0" indent="0">
              <a:buNone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166579" y="2268977"/>
            <a:ext cx="1063316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обладает хорошими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виброгасящими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свойствами и теплоемкостью,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коррозионная стойкость,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высокий предел прочности на разрыв и высокий предел упругости,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эстетичность и декоративность,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высокая термостойкость: </a:t>
            </a:r>
            <a:r>
              <a:rPr kumimoji="0" lang="ru-RU" altLang="ru-RU" sz="1600" i="0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карбон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сохраняет форму и свойства до температуры 2000 ○С.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6310" y="3969270"/>
            <a:ext cx="105460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 </a:t>
            </a:r>
            <a:r>
              <a:rPr lang="ru-RU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сравнению с </a:t>
            </a:r>
            <a:r>
              <a:rPr lang="ru-RU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деталями </a:t>
            </a:r>
            <a:r>
              <a:rPr lang="ru-RU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стекловолокна углеводородные детали имеют недостатки: </a:t>
            </a:r>
          </a:p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чувствительность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точечным ударам,</a:t>
            </a:r>
          </a:p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сложность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реставрации при сколах и царапинах,</a:t>
            </a:r>
          </a:p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выцветание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выгорание под воздействием солнечных лучей, для защиты покрывают лаком или эмалью,</a:t>
            </a:r>
          </a:p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длительный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изготовления,</a:t>
            </a:r>
          </a:p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в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местах контакта с металлом начинается коррозия металла, поэтому в таких местах закрепляют вставки из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стекловолокна,</a:t>
            </a:r>
          </a:p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сложность утилизации и повторного использования.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77334" y="304800"/>
            <a:ext cx="11044034" cy="391886"/>
          </a:xfrm>
        </p:spPr>
        <p:txBody>
          <a:bodyPr>
            <a:noAutofit/>
          </a:bodyPr>
          <a:lstStyle/>
          <a:p>
            <a:r>
              <a:rPr lang="ru-RU" sz="2400" b="1" dirty="0" smtClean="0">
                <a:solidFill>
                  <a:srgbClr val="FF0000"/>
                </a:solidFill>
              </a:rPr>
              <a:t>             </a:t>
            </a:r>
            <a:endParaRPr lang="ru-RU" sz="24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77333" y="357051"/>
            <a:ext cx="11035695" cy="3396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smtClean="0"/>
              <a:t>Современные композиционные материалы</a:t>
            </a:r>
            <a:br>
              <a:rPr lang="ru-RU" sz="2400" smtClean="0"/>
            </a:b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2636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54" y="764902"/>
            <a:ext cx="2893180" cy="3471817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434" y="1487715"/>
            <a:ext cx="3187095" cy="3824514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518325" y="148046"/>
            <a:ext cx="11133743" cy="505097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529" y="2712904"/>
            <a:ext cx="5154192" cy="34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83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14" y="916608"/>
            <a:ext cx="7670006" cy="5752505"/>
          </a:xfr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535666" y="287628"/>
            <a:ext cx="11196987" cy="472225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85081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32617" y="775062"/>
            <a:ext cx="4537165" cy="532964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Очевидно, что эта отрасль развивается и уже постепенно набирает обороты. </a:t>
            </a:r>
            <a:r>
              <a:rPr lang="ru-RU" b="1" i="1" dirty="0"/>
              <a:t>Ведь коноплеводство, — это то, что способно обогатить Россию, особенно сейчас, когда нашей стране и так сложно на мировой арене, со всеми этими санкциями и </a:t>
            </a:r>
            <a:r>
              <a:rPr lang="ru-RU" b="1" i="1" dirty="0" err="1"/>
              <a:t>импортозамещением</a:t>
            </a:r>
            <a:r>
              <a:rPr lang="ru-RU" b="1" i="1" dirty="0"/>
              <a:t>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Постепенно появляются различные продукты российского производства — конопляное масло, семечка, мука, одеяла и подушки с наполнителем из конопли (компания </a:t>
            </a:r>
            <a:r>
              <a:rPr lang="ru-RU" dirty="0" err="1"/>
              <a:t>HEMPforLIFE</a:t>
            </a:r>
            <a:r>
              <a:rPr lang="ru-RU" dirty="0"/>
              <a:t>).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По данным Некоммерческого фонда развития </a:t>
            </a:r>
            <a:r>
              <a:rPr lang="ru-RU" dirty="0" smtClean="0"/>
              <a:t>коноплеводства, </a:t>
            </a:r>
            <a:r>
              <a:rPr lang="ru-RU" dirty="0"/>
              <a:t>через пару лет в России уже будет производится качественная конопляная ткань. А сейчас ведется разработка технологий по переработке конопляного волокна для текстиля, строительства и даже оборонной промышленности.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Все эти изменения не могу не радовать. Ведь техническая конопля — это не то, что курят. </a:t>
            </a:r>
            <a:r>
              <a:rPr lang="ru-RU" b="1" dirty="0"/>
              <a:t>Это самый крепкий и </a:t>
            </a:r>
            <a:r>
              <a:rPr lang="ru-RU" b="1" dirty="0" err="1"/>
              <a:t>экологичный</a:t>
            </a:r>
            <a:r>
              <a:rPr lang="ru-RU" b="1" dirty="0"/>
              <a:t> текстиль, уникальное по своим свойствам масло, канаты, которые не гниют в морской воде, биопластик, топливо и многое, многое другое... Это уникальное растение, за которым будущее! 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07665" y="304800"/>
            <a:ext cx="10948609" cy="357051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27" y="775062"/>
            <a:ext cx="6847651" cy="508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19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8392" y="133082"/>
            <a:ext cx="11222745" cy="420710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38" y="717436"/>
            <a:ext cx="10519052" cy="6140564"/>
          </a:xfrm>
        </p:spPr>
      </p:pic>
    </p:spTree>
    <p:extLst>
      <p:ext uri="{BB962C8B-B14F-4D97-AF65-F5344CB8AC3E}">
        <p14:creationId xmlns:p14="http://schemas.microsoft.com/office/powerpoint/2010/main" val="4014187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311213"/>
            <a:ext cx="7587100" cy="3289719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344" y="618308"/>
            <a:ext cx="4612094" cy="2724108"/>
          </a:xfrm>
          <a:prstGeom prst="rect">
            <a:avLst/>
          </a:prstGeom>
        </p:spPr>
      </p:pic>
      <p:pic>
        <p:nvPicPr>
          <p:cNvPr id="7" name="Объект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14" y="3311212"/>
            <a:ext cx="3733825" cy="3289719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677334" y="144895"/>
            <a:ext cx="6637866" cy="410368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72" y="618309"/>
            <a:ext cx="4353156" cy="27871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428" y="618309"/>
            <a:ext cx="2254916" cy="27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13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647" y="1053738"/>
            <a:ext cx="4138043" cy="554733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9" y="1184366"/>
            <a:ext cx="6792448" cy="5416709"/>
          </a:xfrm>
          <a:prstGeom prst="rect">
            <a:avLst/>
          </a:prstGeom>
        </p:spPr>
      </p:pic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77333" y="252548"/>
            <a:ext cx="10896357" cy="278674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17003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452" y="744907"/>
            <a:ext cx="4330093" cy="5773459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57" y="744907"/>
            <a:ext cx="4330095" cy="5773459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503692" y="200297"/>
            <a:ext cx="10556875" cy="269875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034279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47360" y="792480"/>
            <a:ext cx="5730240" cy="515308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 честь </a:t>
            </a:r>
            <a:r>
              <a:rPr lang="en-US" dirty="0" smtClean="0"/>
              <a:t>55-</a:t>
            </a:r>
            <a:r>
              <a:rPr lang="ru-RU" dirty="0" err="1" smtClean="0"/>
              <a:t>ти</a:t>
            </a:r>
            <a:r>
              <a:rPr lang="ru-RU" dirty="0" smtClean="0"/>
              <a:t> </a:t>
            </a:r>
            <a:r>
              <a:rPr lang="ru-RU" dirty="0" err="1" smtClean="0"/>
              <a:t>летия</a:t>
            </a:r>
            <a:r>
              <a:rPr lang="ru-RU" dirty="0" smtClean="0"/>
              <a:t> </a:t>
            </a:r>
            <a:r>
              <a:rPr lang="ru-RU" dirty="0"/>
              <a:t>АО «Авангард» ( </a:t>
            </a:r>
            <a:r>
              <a:rPr lang="ru-RU" dirty="0" smtClean="0"/>
              <a:t>в 2017 году) около проходной заложили капсулу времени, изготовленную на предприятии специалистами отдела главного технолога из углепластика с посланием потомкам внутри и атрибутикой завода. </a:t>
            </a:r>
          </a:p>
          <a:p>
            <a:pPr marL="0" indent="0">
              <a:buNone/>
            </a:pPr>
            <a:r>
              <a:rPr lang="ru-RU" dirty="0" smtClean="0"/>
              <a:t>Капсулу решили открыть в честь 100-летия предприятия.</a:t>
            </a:r>
          </a:p>
          <a:p>
            <a:pPr marL="0" indent="0">
              <a:buNone/>
            </a:pPr>
            <a:r>
              <a:rPr lang="ru-RU" dirty="0" smtClean="0"/>
              <a:t>Плита и капсула выполнены из углепластика. Плита изготовлена медом вакуумной </a:t>
            </a:r>
            <a:r>
              <a:rPr lang="ru-RU" dirty="0" err="1" smtClean="0"/>
              <a:t>инфузии</a:t>
            </a:r>
            <a:r>
              <a:rPr lang="ru-RU" dirty="0" smtClean="0"/>
              <a:t>, капсула методом ручного формования на эпоксидной смоле.</a:t>
            </a:r>
          </a:p>
          <a:p>
            <a:pPr marL="0" indent="0">
              <a:buNone/>
            </a:pP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590248" y="226422"/>
            <a:ext cx="11070529" cy="287383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3" y="661851"/>
            <a:ext cx="4297680" cy="616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0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614965" y="762834"/>
            <a:ext cx="5229572" cy="3380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 smtClean="0"/>
              <a:t>Наше предприятие активно участвует в различных конкурсах, конференциях, выставках тематикой которых является развитие композитной отрасли. С 2015 года Авангард принял участие впервые в данном конкурсе и продолжает участвовать по сей день, так как завоевывает призовые места в компетенции </a:t>
            </a:r>
            <a:r>
              <a:rPr lang="ru-RU" sz="1400" b="1" dirty="0" smtClean="0">
                <a:solidFill>
                  <a:srgbClr val="7030A0"/>
                </a:solidFill>
              </a:rPr>
              <a:t>«Технология композитов».</a:t>
            </a:r>
            <a:endParaRPr lang="ru-RU" sz="1400" b="1" dirty="0">
              <a:solidFill>
                <a:srgbClr val="7030A0"/>
              </a:solidFill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546705" y="217714"/>
            <a:ext cx="10922483" cy="374469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45" y="619272"/>
            <a:ext cx="2754284" cy="1850535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8560527" y="3248299"/>
            <a:ext cx="3204753" cy="5061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29163" y="2456795"/>
            <a:ext cx="595821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Движение </a:t>
            </a:r>
            <a:r>
              <a:rPr lang="ru-RU" sz="1400" b="1" dirty="0" err="1"/>
              <a:t>WorldSkills</a:t>
            </a:r>
            <a:r>
              <a:rPr lang="ru-RU" sz="1400" b="1" dirty="0"/>
              <a:t> </a:t>
            </a:r>
            <a:r>
              <a:rPr lang="ru-RU" sz="1400" b="1" dirty="0" err="1"/>
              <a:t>International</a:t>
            </a:r>
            <a:r>
              <a:rPr lang="ru-RU" sz="1400" b="1" dirty="0"/>
              <a:t> (WSI)</a:t>
            </a:r>
            <a:r>
              <a:rPr lang="ru-RU" sz="1400" dirty="0"/>
              <a:t> зародилось в послевоенные годы в Испании (1947 год), когда миру катастрофически не хватало квалифицированных рабочих рук. Первые чемпионаты проводились с целью популяризации рабочих профессий и повышения их престижа. Сегодня это эффективный инструмент подготовки кадров в соответствии с мировыми стандартами и потребностями новых высокотехнологичных производств.</a:t>
            </a:r>
          </a:p>
          <a:p>
            <a:r>
              <a:rPr lang="ru-RU" sz="1400" dirty="0"/>
              <a:t>Под эгидой </a:t>
            </a:r>
            <a:r>
              <a:rPr lang="ru-RU" sz="1400" b="1" dirty="0" err="1"/>
              <a:t>WorldSkills</a:t>
            </a:r>
            <a:r>
              <a:rPr lang="ru-RU" sz="1400" dirty="0"/>
              <a:t> проводятся региональные, национальные и мировые чемпионаты, континентальные первенства. Участники совершенствуют свои навыки, соревнуясь по шести блокам профессий: строительной отрасли, информационных и коммуникационных технологий, творчества и дизайна, промышленного производства, сферы услуг и обслуживания гражданского транспорта.</a:t>
            </a:r>
          </a:p>
          <a:p>
            <a:r>
              <a:rPr lang="ru-RU" sz="1400" dirty="0"/>
              <a:t>За полувековую историю международного движения к </a:t>
            </a:r>
            <a:r>
              <a:rPr lang="ru-RU" sz="1400" b="1" dirty="0" err="1"/>
              <a:t>WorldSkills</a:t>
            </a:r>
            <a:r>
              <a:rPr lang="ru-RU" sz="1400" b="1" dirty="0"/>
              <a:t> </a:t>
            </a:r>
            <a:r>
              <a:rPr lang="ru-RU" sz="1400" dirty="0"/>
              <a:t>присоединились 80 стран. Россия это сделала в 2012 году. В России движение </a:t>
            </a:r>
            <a:r>
              <a:rPr lang="ru-RU" sz="1400" b="1" dirty="0" err="1"/>
              <a:t>WorldSkills</a:t>
            </a:r>
            <a:r>
              <a:rPr lang="ru-RU" sz="1400" b="1" dirty="0"/>
              <a:t> </a:t>
            </a:r>
            <a:r>
              <a:rPr lang="ru-RU" sz="1400" b="1" dirty="0" err="1"/>
              <a:t>Russia</a:t>
            </a:r>
            <a:r>
              <a:rPr lang="ru-RU" sz="1400" dirty="0"/>
              <a:t> охватывает все 85 регионов страны и является одним из приоритетных проектов в сфере подготовки кадров.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65" y="2365213"/>
            <a:ext cx="5444067" cy="306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9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17" y="854302"/>
            <a:ext cx="4352069" cy="580276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511870" y="287383"/>
            <a:ext cx="11331787" cy="322217"/>
          </a:xfrm>
        </p:spPr>
        <p:txBody>
          <a:bodyPr>
            <a:noAutofit/>
          </a:bodyPr>
          <a:lstStyle/>
          <a:p>
            <a:r>
              <a:rPr lang="ru-RU" sz="2400" dirty="0" smtClean="0"/>
              <a:t>Современные композиционные материалы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5712824" y="1053737"/>
            <a:ext cx="4711336" cy="2229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b="1" dirty="0" err="1" smtClean="0">
                <a:solidFill>
                  <a:srgbClr val="7030A0"/>
                </a:solidFill>
              </a:rPr>
              <a:t>Лонгборд</a:t>
            </a:r>
            <a:r>
              <a:rPr lang="ru-RU" sz="1400" b="1" dirty="0" smtClean="0">
                <a:solidFill>
                  <a:srgbClr val="7030A0"/>
                </a:solidFill>
              </a:rPr>
              <a:t> </a:t>
            </a:r>
            <a:r>
              <a:rPr lang="ru-RU" sz="1400" dirty="0" smtClean="0"/>
              <a:t>– первое изделие, изготовленное в рамках проекта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 World </a:t>
            </a:r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</a:rPr>
              <a:t>Skills</a:t>
            </a:r>
            <a:r>
              <a:rPr lang="ru-RU" sz="1400" dirty="0" smtClean="0">
                <a:solidFill>
                  <a:schemeClr val="tx1"/>
                </a:solidFill>
              </a:rPr>
              <a:t>, который проходил в 2016 году в Москве.</a:t>
            </a:r>
            <a:r>
              <a:rPr lang="ru-RU" sz="1400" dirty="0" smtClean="0"/>
              <a:t> С этим изделием ребята заняли </a:t>
            </a:r>
            <a:r>
              <a:rPr lang="ru-RU" sz="1400" b="1" dirty="0" smtClean="0">
                <a:solidFill>
                  <a:srgbClr val="7030A0"/>
                </a:solidFill>
              </a:rPr>
              <a:t>3 место</a:t>
            </a:r>
            <a:r>
              <a:rPr lang="ru-RU" sz="1400" dirty="0" smtClean="0"/>
              <a:t>.</a:t>
            </a:r>
            <a:endParaRPr lang="en-US" sz="1400" dirty="0" smtClean="0"/>
          </a:p>
          <a:p>
            <a:pPr marL="0" indent="0">
              <a:buNone/>
            </a:pPr>
            <a:r>
              <a:rPr lang="ru-RU" sz="1400" dirty="0" smtClean="0"/>
              <a:t>Углепластик на эпоксидной смоле. Метод изготовления – вакуумная </a:t>
            </a:r>
            <a:r>
              <a:rPr lang="ru-RU" sz="1400" dirty="0" err="1" smtClean="0"/>
              <a:t>инфузия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421766025"/>
      </p:ext>
    </p:extLst>
  </p:cSld>
  <p:clrMapOvr>
    <a:masterClrMapping/>
  </p:clrMapOvr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Грань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827</TotalTime>
  <Words>2191</Words>
  <Application>Microsoft Office PowerPoint</Application>
  <PresentationFormat>Широкоэкранный</PresentationFormat>
  <Paragraphs>152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9" baseType="lpstr">
      <vt:lpstr>Arial</vt:lpstr>
      <vt:lpstr>Segoe UI Semilight</vt:lpstr>
      <vt:lpstr>Times New Roman</vt:lpstr>
      <vt:lpstr>Trebuchet MS</vt:lpstr>
      <vt:lpstr>Wingdings 3</vt:lpstr>
      <vt:lpstr>Грань</vt:lpstr>
      <vt:lpstr>                                                Современные                      перспективные композиционные                                материалы                    (назначение, характеристики)</vt:lpstr>
      <vt:lpstr>Современные композиционные материалы </vt:lpstr>
      <vt:lpstr>             </vt:lpstr>
      <vt:lpstr>Современные композиционные материалы </vt:lpstr>
      <vt:lpstr>Современные композиционные материалы </vt:lpstr>
      <vt:lpstr>Современные композиционные материалы </vt:lpstr>
      <vt:lpstr>Современные композиционные материалы </vt:lpstr>
      <vt:lpstr>Современные композиционные материалы </vt:lpstr>
      <vt:lpstr>Современные композиционные материалы </vt:lpstr>
      <vt:lpstr>Современные композиционные материалы </vt:lpstr>
      <vt:lpstr>Современные композиционные материалы </vt:lpstr>
      <vt:lpstr>Современные композиционные материалы </vt:lpstr>
      <vt:lpstr>Пятое изделие – Колесо велосипеда Екатеринбург, 2018 год, 1 место Углепластик на эпоксидной смоле. Метод изготовления – вакуумная инфузия. </vt:lpstr>
      <vt:lpstr>Современные композиционные материалы </vt:lpstr>
      <vt:lpstr>Современные композиционные материалы </vt:lpstr>
      <vt:lpstr>                 </vt:lpstr>
      <vt:lpstr>Современные композиционные материалы </vt:lpstr>
      <vt:lpstr>Современные композиционные материалы      </vt:lpstr>
      <vt:lpstr>Современные композиционные материалы </vt:lpstr>
      <vt:lpstr>Современные композиционные материалы </vt:lpstr>
      <vt:lpstr>Современные композиционные материалы </vt:lpstr>
      <vt:lpstr>Современные композиционные материалы </vt:lpstr>
      <vt:lpstr>Современные композиционные материалы </vt:lpstr>
      <vt:lpstr>Современные композиционные материалы </vt:lpstr>
      <vt:lpstr>Современные композиционные материалы </vt:lpstr>
      <vt:lpstr>Современные композиционные материалы </vt:lpstr>
      <vt:lpstr>Современные композиционные материалы </vt:lpstr>
      <vt:lpstr>Современные композиционные материалы </vt:lpstr>
      <vt:lpstr>Современные композиционные материалы </vt:lpstr>
      <vt:lpstr>Современные композиционные материалы </vt:lpstr>
      <vt:lpstr>Современные композиционные материалы </vt:lpstr>
      <vt:lpstr>Современные композиционные материалы </vt:lpstr>
      <vt:lpstr>Современные композиционные материалы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Классификация смол                     (характеристики, виды, назначение)</dc:title>
  <dc:creator>Ko28</dc:creator>
  <cp:lastModifiedBy>Ko28</cp:lastModifiedBy>
  <cp:revision>40</cp:revision>
  <dcterms:created xsi:type="dcterms:W3CDTF">2019-10-24T09:07:38Z</dcterms:created>
  <dcterms:modified xsi:type="dcterms:W3CDTF">2019-11-05T08:21:16Z</dcterms:modified>
</cp:coreProperties>
</file>